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sldIdLst>
    <p:sldId id="256" r:id="rId2"/>
    <p:sldId id="260" r:id="rId3"/>
    <p:sldId id="258" r:id="rId4"/>
    <p:sldId id="259" r:id="rId5"/>
    <p:sldId id="261" r:id="rId6"/>
    <p:sldId id="264" r:id="rId7"/>
    <p:sldId id="274" r:id="rId8"/>
    <p:sldId id="273" r:id="rId9"/>
    <p:sldId id="263" r:id="rId10"/>
    <p:sldId id="266" r:id="rId11"/>
    <p:sldId id="267" r:id="rId12"/>
    <p:sldId id="272" r:id="rId13"/>
    <p:sldId id="268" r:id="rId14"/>
    <p:sldId id="269" r:id="rId15"/>
    <p:sldId id="270" r:id="rId16"/>
    <p:sldId id="275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63" autoAdjust="0"/>
  </p:normalViewPr>
  <p:slideViewPr>
    <p:cSldViewPr snapToGrid="0" snapToObjects="1">
      <p:cViewPr>
        <p:scale>
          <a:sx n="100" d="100"/>
          <a:sy n="100" d="100"/>
        </p:scale>
        <p:origin x="-56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6/8/17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6/8/17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6/8/17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6/8/17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6/8/17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teleurope.eu/actualite/carte-de-l-union-europeenne-et-de-ses-elargissements-successifs-de-6-a-28-etats-membres.html" TargetMode="External"/><Relationship Id="rId4" Type="http://schemas.openxmlformats.org/officeDocument/2006/relationships/hyperlink" Target="http://img.aws.la-croix.com/2014/01/01/1083307/zone-euro-carte_2_600_600.jpg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produits-laitiers.com/article/le-chiffre-du-mois-120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4705" y="3289301"/>
            <a:ext cx="6629400" cy="1907874"/>
          </a:xfrm>
        </p:spPr>
        <p:txBody>
          <a:bodyPr/>
          <a:lstStyle/>
          <a:p>
            <a:r>
              <a:rPr lang="en-US" sz="3200" dirty="0" err="1" smtClean="0"/>
              <a:t>l’union</a:t>
            </a:r>
            <a:r>
              <a:rPr lang="en-US" sz="3200" dirty="0" smtClean="0"/>
              <a:t> </a:t>
            </a:r>
            <a:r>
              <a:rPr lang="en-US" sz="3200" dirty="0" err="1"/>
              <a:t>européenne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  et </a:t>
            </a:r>
            <a:br>
              <a:rPr lang="en-US" sz="3200" dirty="0" smtClean="0"/>
            </a:br>
            <a:r>
              <a:rPr lang="en-US" sz="3200" dirty="0" err="1" smtClean="0"/>
              <a:t>quelques</a:t>
            </a:r>
            <a:r>
              <a:rPr lang="en-US" sz="3200" dirty="0" smtClean="0"/>
              <a:t> </a:t>
            </a:r>
            <a:r>
              <a:rPr lang="en-US" sz="3200" dirty="0" err="1" smtClean="0"/>
              <a:t>fromages</a:t>
            </a:r>
            <a:r>
              <a:rPr lang="en-US" sz="3200" dirty="0" smtClean="0"/>
              <a:t> </a:t>
            </a:r>
            <a:r>
              <a:rPr lang="en-US" sz="3200" dirty="0" err="1" smtClean="0"/>
              <a:t>français</a:t>
            </a:r>
            <a:endParaRPr lang="en-US" sz="3200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401442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origines</a:t>
            </a:r>
            <a:r>
              <a:rPr lang="en-US" dirty="0" smtClean="0"/>
              <a:t> de </a:t>
            </a:r>
            <a:r>
              <a:rPr lang="en-US" dirty="0" err="1" smtClean="0"/>
              <a:t>sa</a:t>
            </a:r>
            <a:r>
              <a:rPr lang="en-US" dirty="0" smtClean="0"/>
              <a:t> fabrication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6128" y="1623073"/>
            <a:ext cx="85841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b="1" dirty="0"/>
              <a:t>On ________________ (1) </a:t>
            </a:r>
            <a:r>
              <a:rPr lang="en-US" b="1" dirty="0" err="1"/>
              <a:t>l’époque</a:t>
            </a:r>
            <a:r>
              <a:rPr lang="en-US" b="1" dirty="0"/>
              <a:t> </a:t>
            </a:r>
            <a:r>
              <a:rPr lang="en-US" b="1" dirty="0" err="1"/>
              <a:t>exacte</a:t>
            </a:r>
            <a:r>
              <a:rPr lang="en-US" b="1" dirty="0"/>
              <a:t> de la _______________ (2) du </a:t>
            </a:r>
            <a:r>
              <a:rPr lang="en-US" b="1" dirty="0" err="1"/>
              <a:t>fromage</a:t>
            </a:r>
            <a:r>
              <a:rPr lang="en-US" b="1" dirty="0"/>
              <a:t> </a:t>
            </a:r>
            <a:r>
              <a:rPr lang="en-US" b="1" dirty="0" err="1"/>
              <a:t>mais</a:t>
            </a:r>
            <a:r>
              <a:rPr lang="en-US" b="1" dirty="0"/>
              <a:t> on la </a:t>
            </a:r>
            <a:r>
              <a:rPr lang="en-US" b="1" dirty="0" err="1"/>
              <a:t>situe</a:t>
            </a:r>
            <a:r>
              <a:rPr lang="en-US" b="1" dirty="0"/>
              <a:t> </a:t>
            </a:r>
            <a:r>
              <a:rPr lang="en-US" b="1" dirty="0" err="1"/>
              <a:t>alors</a:t>
            </a:r>
            <a:r>
              <a:rPr lang="en-US" b="1" dirty="0"/>
              <a:t> entre ______________ (3) </a:t>
            </a:r>
            <a:r>
              <a:rPr lang="en-US" b="1" dirty="0" err="1"/>
              <a:t>ans</a:t>
            </a:r>
            <a:r>
              <a:rPr lang="en-US" b="1" dirty="0"/>
              <a:t> </a:t>
            </a:r>
            <a:r>
              <a:rPr lang="en-US" b="1" dirty="0" err="1"/>
              <a:t>avant</a:t>
            </a:r>
            <a:r>
              <a:rPr lang="en-US" b="1" dirty="0"/>
              <a:t> J.C. </a:t>
            </a:r>
            <a:r>
              <a:rPr lang="en-US" b="1" dirty="0" err="1"/>
              <a:t>Cependant</a:t>
            </a:r>
            <a:r>
              <a:rPr lang="en-US" b="1" dirty="0"/>
              <a:t> </a:t>
            </a:r>
            <a:r>
              <a:rPr lang="en-US" b="1" dirty="0" err="1"/>
              <a:t>certaines</a:t>
            </a:r>
            <a:r>
              <a:rPr lang="en-US" b="1" dirty="0"/>
              <a:t> traces </a:t>
            </a:r>
            <a:r>
              <a:rPr lang="en-US" b="1" dirty="0" err="1"/>
              <a:t>remonteraient</a:t>
            </a:r>
            <a:r>
              <a:rPr lang="en-US" b="1" dirty="0"/>
              <a:t>________________ (4).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_____________(5) </a:t>
            </a:r>
            <a:r>
              <a:rPr lang="en-US" b="1" dirty="0" err="1"/>
              <a:t>raconte</a:t>
            </a:r>
            <a:r>
              <a:rPr lang="en-US" b="1" dirty="0"/>
              <a:t> </a:t>
            </a:r>
            <a:r>
              <a:rPr lang="en-US" b="1" dirty="0" err="1"/>
              <a:t>qu’un</a:t>
            </a:r>
            <a:r>
              <a:rPr lang="en-US" b="1" dirty="0"/>
              <a:t> __________ (6) </a:t>
            </a:r>
            <a:r>
              <a:rPr lang="en-US" b="1" dirty="0" err="1"/>
              <a:t>arabe</a:t>
            </a:r>
            <a:r>
              <a:rPr lang="en-US" b="1" dirty="0"/>
              <a:t> _________(7)  </a:t>
            </a:r>
            <a:r>
              <a:rPr lang="en-US" b="1" dirty="0" err="1"/>
              <a:t>mis</a:t>
            </a:r>
            <a:r>
              <a:rPr lang="en-US" b="1" dirty="0"/>
              <a:t> du </a:t>
            </a:r>
            <a:r>
              <a:rPr lang="en-US" b="1" dirty="0" err="1"/>
              <a:t>lait</a:t>
            </a:r>
            <a:r>
              <a:rPr lang="en-US" b="1" dirty="0"/>
              <a:t> ________ (8) un </a:t>
            </a:r>
            <a:r>
              <a:rPr lang="en-US" b="1" dirty="0" err="1"/>
              <a:t>conteneur</a:t>
            </a:r>
            <a:r>
              <a:rPr lang="en-US" b="1" dirty="0"/>
              <a:t> __________(9) </a:t>
            </a:r>
            <a:r>
              <a:rPr lang="en-US" b="1" dirty="0" err="1"/>
              <a:t>d’estomac</a:t>
            </a:r>
            <a:r>
              <a:rPr lang="en-US" b="1" dirty="0"/>
              <a:t> d’un__________ (10). Le </a:t>
            </a:r>
            <a:r>
              <a:rPr lang="en-US" b="1" dirty="0" err="1"/>
              <a:t>lait</a:t>
            </a:r>
            <a:r>
              <a:rPr lang="en-US" b="1" dirty="0"/>
              <a:t> </a:t>
            </a:r>
            <a:r>
              <a:rPr lang="en-US" b="1" dirty="0" err="1"/>
              <a:t>s’est</a:t>
            </a:r>
            <a:r>
              <a:rPr lang="en-US" b="1" dirty="0"/>
              <a:t> </a:t>
            </a:r>
            <a:r>
              <a:rPr lang="en-US" b="1" dirty="0" err="1"/>
              <a:t>alors</a:t>
            </a:r>
            <a:r>
              <a:rPr lang="en-US" b="1" dirty="0"/>
              <a:t> ____________ (11) de </a:t>
            </a:r>
            <a:r>
              <a:rPr lang="en-US" b="1" dirty="0" err="1"/>
              <a:t>l’état</a:t>
            </a:r>
            <a:r>
              <a:rPr lang="en-US" b="1" dirty="0"/>
              <a:t> __________(12) en </a:t>
            </a:r>
            <a:r>
              <a:rPr lang="en-US" b="1" dirty="0" err="1"/>
              <a:t>l’état</a:t>
            </a:r>
            <a:r>
              <a:rPr lang="en-US" b="1" dirty="0"/>
              <a:t> __________ (13): le </a:t>
            </a:r>
            <a:r>
              <a:rPr lang="en-US" b="1" dirty="0" err="1"/>
              <a:t>lait</a:t>
            </a:r>
            <a:r>
              <a:rPr lang="en-US" b="1" dirty="0"/>
              <a:t> ___________ (14) et </a:t>
            </a:r>
            <a:r>
              <a:rPr lang="en-US" b="1" dirty="0" err="1"/>
              <a:t>s’est</a:t>
            </a:r>
            <a:r>
              <a:rPr lang="en-US" b="1" dirty="0"/>
              <a:t> ________(15) au contact de _____________(16) et de la _____________ (17)  du ______________ (18).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8" y="5968999"/>
            <a:ext cx="684460" cy="506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288" y="6159500"/>
            <a:ext cx="955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2.2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525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fRomages</a:t>
            </a:r>
            <a:r>
              <a:rPr lang="en-US" dirty="0" smtClean="0"/>
              <a:t> DE </a:t>
            </a:r>
            <a:r>
              <a:rPr lang="en-US" dirty="0" err="1" smtClean="0"/>
              <a:t>france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822" y="1693337"/>
            <a:ext cx="4307299" cy="4470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28" y="6164313"/>
            <a:ext cx="800626" cy="592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106958" y="6413500"/>
            <a:ext cx="1199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2.3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982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72" y="105935"/>
            <a:ext cx="4307299" cy="4470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701" y="4695269"/>
            <a:ext cx="692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 y a environ 1200 </a:t>
            </a:r>
            <a:r>
              <a:rPr lang="en-US" dirty="0" err="1" smtClean="0"/>
              <a:t>variétés</a:t>
            </a:r>
            <a:r>
              <a:rPr lang="en-US" dirty="0" smtClean="0"/>
              <a:t> de </a:t>
            </a:r>
            <a:r>
              <a:rPr lang="en-US" dirty="0" err="1" smtClean="0"/>
              <a:t>fromage</a:t>
            </a:r>
            <a:endParaRPr lang="en-US" dirty="0" smtClean="0"/>
          </a:p>
          <a:p>
            <a:r>
              <a:rPr lang="en-US" dirty="0" smtClean="0"/>
              <a:t>en France. Les </a:t>
            </a:r>
            <a:r>
              <a:rPr lang="en-US" dirty="0" err="1" smtClean="0"/>
              <a:t>Français</a:t>
            </a:r>
            <a:r>
              <a:rPr lang="en-US" dirty="0" smtClean="0"/>
              <a:t> </a:t>
            </a:r>
            <a:r>
              <a:rPr lang="en-US" dirty="0" err="1" smtClean="0"/>
              <a:t>consomment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environ 26 kg par habitant.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0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4276"/>
            <a:ext cx="9304421" cy="1556786"/>
          </a:xfrm>
        </p:spPr>
        <p:txBody>
          <a:bodyPr>
            <a:normAutofit/>
          </a:bodyPr>
          <a:lstStyle/>
          <a:p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 smtClean="0"/>
              <a:t>les </a:t>
            </a:r>
            <a:r>
              <a:rPr lang="en-US" sz="2500" dirty="0" err="1" smtClean="0"/>
              <a:t>animaux</a:t>
            </a:r>
            <a:r>
              <a:rPr lang="en-US" sz="2500" dirty="0" smtClean="0"/>
              <a:t> pour la production du </a:t>
            </a:r>
            <a:r>
              <a:rPr lang="en-US" sz="2500" dirty="0" err="1" smtClean="0"/>
              <a:t>lait</a:t>
            </a:r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95" y="2764923"/>
            <a:ext cx="2302264" cy="2834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047" y="2965448"/>
            <a:ext cx="2901212" cy="2054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538" y="2524291"/>
            <a:ext cx="3395197" cy="396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28" y="6164313"/>
            <a:ext cx="800626" cy="592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354" y="6375400"/>
            <a:ext cx="433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809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" y="1693911"/>
            <a:ext cx="2532490" cy="3117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987" y="1933439"/>
            <a:ext cx="3191333" cy="2259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778" y="1396932"/>
            <a:ext cx="3734717" cy="4357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267" y="5401210"/>
            <a:ext cx="1299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chèvre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15895" y="6091167"/>
            <a:ext cx="123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vache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93368" y="4786264"/>
            <a:ext cx="118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brebis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7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522028"/>
          </a:xfrm>
        </p:spPr>
        <p:txBody>
          <a:bodyPr>
            <a:normAutofit/>
          </a:bodyPr>
          <a:lstStyle/>
          <a:p>
            <a:r>
              <a:rPr lang="en-US" dirty="0" smtClean="0"/>
              <a:t>La degustation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7400" y="2112211"/>
            <a:ext cx="42163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Camembert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Roquefort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</a:t>
            </a:r>
            <a:r>
              <a:rPr lang="en-US" dirty="0"/>
              <a:t>P</a:t>
            </a:r>
            <a:r>
              <a:rPr lang="en-US" dirty="0" smtClean="0"/>
              <a:t>etit Basque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</a:t>
            </a:r>
            <a:r>
              <a:rPr lang="en-US" dirty="0" err="1"/>
              <a:t>G</a:t>
            </a:r>
            <a:r>
              <a:rPr lang="en-US" dirty="0" err="1" smtClean="0"/>
              <a:t>ruyère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</a:t>
            </a:r>
            <a:r>
              <a:rPr lang="en-US" dirty="0" err="1"/>
              <a:t>C</a:t>
            </a:r>
            <a:r>
              <a:rPr lang="en-US" dirty="0" err="1" smtClean="0"/>
              <a:t>hèvre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 Brie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266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sources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51400" y="254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3100" y="1968500"/>
            <a:ext cx="7023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http://www.produits-laitiers.com/article/le-chiffre-du-mois-</a:t>
            </a:r>
            <a:r>
              <a:rPr lang="en-US" dirty="0" smtClean="0">
                <a:hlinkClick r:id="rId2"/>
              </a:rPr>
              <a:t>1200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>
                <a:hlinkClick r:id="rId3"/>
              </a:rPr>
              <a:t>http://www.touteleurope.eu/actualite/carte-de-l-union-europeenne-et-de-ses-elargissements-successifs-de-6-a-28-etats-</a:t>
            </a:r>
            <a:r>
              <a:rPr lang="en-US" dirty="0" smtClean="0">
                <a:hlinkClick r:id="rId3"/>
              </a:rPr>
              <a:t>membres.html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://img.aws.la-croix.com/2014/01/01/1083307/zone-euro-carte_2_600_600.</a:t>
            </a:r>
            <a:r>
              <a:rPr lang="en-US" dirty="0" smtClean="0">
                <a:hlinkClick r:id="rId4"/>
              </a:rPr>
              <a:t>jpg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05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517346" cy="1039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drapeau</a:t>
            </a:r>
            <a:r>
              <a:rPr lang="en-US" dirty="0" smtClean="0"/>
              <a:t> de </a:t>
            </a:r>
            <a:r>
              <a:rPr lang="en-US" dirty="0" err="1" smtClean="0"/>
              <a:t>l’union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347" y="1618936"/>
            <a:ext cx="3492500" cy="2324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27201" y="4102111"/>
            <a:ext cx="5676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Les 12 </a:t>
            </a:r>
            <a:r>
              <a:rPr lang="en-US" dirty="0" err="1" smtClean="0"/>
              <a:t>étoiles</a:t>
            </a:r>
            <a:r>
              <a:rPr lang="en-US" dirty="0" smtClean="0"/>
              <a:t> </a:t>
            </a:r>
            <a:r>
              <a:rPr lang="en-US" dirty="0" err="1" smtClean="0"/>
              <a:t>symbolisent</a:t>
            </a:r>
            <a:r>
              <a:rPr lang="en-US" dirty="0" smtClean="0"/>
              <a:t> les </a:t>
            </a:r>
            <a:r>
              <a:rPr lang="en-US" dirty="0" err="1" smtClean="0"/>
              <a:t>idéaux</a:t>
            </a:r>
            <a:r>
              <a:rPr lang="en-US" dirty="0" smtClean="0"/>
              <a:t> de la/l’:</a:t>
            </a:r>
          </a:p>
          <a:p>
            <a:endParaRPr lang="en-US" dirty="0"/>
          </a:p>
          <a:p>
            <a:pPr algn="ctr"/>
            <a:r>
              <a:rPr lang="en-US" dirty="0" smtClean="0"/>
              <a:t>_______</a:t>
            </a:r>
          </a:p>
          <a:p>
            <a:pPr algn="ctr"/>
            <a:r>
              <a:rPr lang="en-US" dirty="0" smtClean="0"/>
              <a:t>___________</a:t>
            </a:r>
          </a:p>
          <a:p>
            <a:pPr algn="ctr"/>
            <a:r>
              <a:rPr lang="en-US" dirty="0" smtClean="0"/>
              <a:t>________________</a:t>
            </a:r>
          </a:p>
          <a:p>
            <a:endParaRPr lang="en-US" dirty="0"/>
          </a:p>
          <a:p>
            <a:r>
              <a:rPr lang="en-US" dirty="0" smtClean="0"/>
              <a:t>          Entre les pays pour </a:t>
            </a:r>
            <a:r>
              <a:rPr lang="en-US" dirty="0" err="1" smtClean="0"/>
              <a:t>une</a:t>
            </a:r>
            <a:r>
              <a:rPr lang="en-US" dirty="0" smtClean="0"/>
              <a:t> Europe en _________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65" y="5677450"/>
            <a:ext cx="697435" cy="515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465" y="6193172"/>
            <a:ext cx="1358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1.1;1.2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6830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74172"/>
            <a:ext cx="5629767" cy="1039427"/>
          </a:xfrm>
        </p:spPr>
        <p:txBody>
          <a:bodyPr/>
          <a:lstStyle/>
          <a:p>
            <a:r>
              <a:rPr lang="en-US" dirty="0" smtClean="0"/>
              <a:t>Union </a:t>
            </a:r>
            <a:r>
              <a:rPr lang="en-US" dirty="0" err="1" smtClean="0"/>
              <a:t>européenne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61" y="947408"/>
            <a:ext cx="5614737" cy="5614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632" y="0"/>
            <a:ext cx="2553368" cy="173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55895" y="2700420"/>
            <a:ext cx="279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“</a:t>
            </a:r>
            <a:r>
              <a:rPr lang="en-US" i="1" dirty="0" err="1" smtClean="0"/>
              <a:t>Unie</a:t>
            </a:r>
            <a:r>
              <a:rPr lang="en-US" i="1" dirty="0" smtClean="0"/>
              <a:t> </a:t>
            </a:r>
            <a:r>
              <a:rPr lang="en-US" i="1" dirty="0" err="1" smtClean="0"/>
              <a:t>dans</a:t>
            </a:r>
            <a:r>
              <a:rPr lang="en-US" i="1" dirty="0" smtClean="0"/>
              <a:t> la </a:t>
            </a:r>
            <a:r>
              <a:rPr lang="en-US" i="1" dirty="0" err="1" smtClean="0"/>
              <a:t>diversité</a:t>
            </a:r>
            <a:r>
              <a:rPr lang="en-US" i="1" dirty="0" smtClean="0"/>
              <a:t>”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56418" y="3195056"/>
            <a:ext cx="2874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Il y a _________et_______ millions </a:t>
            </a:r>
            <a:r>
              <a:rPr lang="en-US" dirty="0" err="1" smtClean="0"/>
              <a:t>d’habitants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418" y="5844228"/>
            <a:ext cx="817482" cy="6044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99300" y="5951700"/>
            <a:ext cx="1523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1.3 / 1.4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1714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47" y="408372"/>
            <a:ext cx="8809790" cy="1039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L’Hymne</a:t>
            </a:r>
            <a:r>
              <a:rPr lang="en-US" dirty="0" smtClean="0"/>
              <a:t> </a:t>
            </a:r>
            <a:r>
              <a:rPr lang="en-US" dirty="0" err="1" smtClean="0"/>
              <a:t>européen</a:t>
            </a:r>
            <a:endParaRPr lang="en-US" dirty="0"/>
          </a:p>
        </p:txBody>
      </p:sp>
      <p:pic>
        <p:nvPicPr>
          <p:cNvPr id="5" name="hymne europé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458" y="1884951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80067" y="3707416"/>
            <a:ext cx="205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célébration</a:t>
            </a:r>
            <a:r>
              <a:rPr lang="en-US" dirty="0" smtClean="0"/>
              <a:t> de la </a:t>
            </a:r>
            <a:r>
              <a:rPr lang="en-US" dirty="0" err="1" smtClean="0"/>
              <a:t>journée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le ________.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876" y="5613461"/>
            <a:ext cx="927276" cy="685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9152" y="5956300"/>
            <a:ext cx="1019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1.5/1.6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351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136" y="-112980"/>
            <a:ext cx="8612557" cy="1585214"/>
          </a:xfrm>
        </p:spPr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monaie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26" y="1314483"/>
            <a:ext cx="4902200" cy="5503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383" y="4486442"/>
            <a:ext cx="3819301" cy="21710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73700" y="1991335"/>
            <a:ext cx="3310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</a:t>
            </a:r>
            <a:r>
              <a:rPr lang="en-US" i="1" dirty="0" err="1" smtClean="0"/>
              <a:t>Unie</a:t>
            </a:r>
            <a:r>
              <a:rPr lang="en-US" i="1" dirty="0" smtClean="0"/>
              <a:t> </a:t>
            </a:r>
            <a:r>
              <a:rPr lang="en-US" i="1" dirty="0" err="1" smtClean="0"/>
              <a:t>dans</a:t>
            </a:r>
            <a:r>
              <a:rPr lang="en-US" i="1" dirty="0" smtClean="0"/>
              <a:t> la </a:t>
            </a:r>
            <a:r>
              <a:rPr lang="en-US" i="1" dirty="0" err="1" smtClean="0"/>
              <a:t>diversité</a:t>
            </a:r>
            <a:r>
              <a:rPr lang="en-US" i="1" dirty="0" smtClean="0"/>
              <a:t>”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106726" y="2494701"/>
            <a:ext cx="3803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pays </a:t>
            </a:r>
            <a:r>
              <a:rPr lang="en-US" dirty="0" err="1" smtClean="0"/>
              <a:t>européens</a:t>
            </a:r>
            <a:r>
              <a:rPr lang="en-US" dirty="0" smtClean="0"/>
              <a:t> </a:t>
            </a:r>
            <a:r>
              <a:rPr lang="en-US" dirty="0" err="1" smtClean="0"/>
              <a:t>ont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commencé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utiliser</a:t>
            </a:r>
            <a:r>
              <a:rPr lang="en-US" dirty="0" smtClean="0"/>
              <a:t> la </a:t>
            </a:r>
            <a:r>
              <a:rPr lang="en-US" dirty="0" err="1" smtClean="0"/>
              <a:t>monnaie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 ______ le </a:t>
            </a:r>
            <a:r>
              <a:rPr lang="en-US" b="1" dirty="0" smtClean="0"/>
              <a:t>_________________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383" y="3831406"/>
            <a:ext cx="713817" cy="527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8200" y="4089400"/>
            <a:ext cx="147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1.7/1.8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919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0" y="43187"/>
            <a:ext cx="5321146" cy="483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0" y="5863216"/>
            <a:ext cx="419100" cy="890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140" y="6060492"/>
            <a:ext cx="35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Pays de </a:t>
            </a:r>
            <a:r>
              <a:rPr lang="en-US" dirty="0" err="1" smtClean="0"/>
              <a:t>l’UE</a:t>
            </a:r>
            <a:r>
              <a:rPr lang="en-US" dirty="0" smtClean="0"/>
              <a:t> </a:t>
            </a:r>
            <a:r>
              <a:rPr lang="en-US" dirty="0" err="1" smtClean="0"/>
              <a:t>utilisant</a:t>
            </a:r>
            <a:r>
              <a:rPr lang="en-US" dirty="0" smtClean="0"/>
              <a:t> </a:t>
            </a:r>
            <a:r>
              <a:rPr lang="en-US" dirty="0" err="1" smtClean="0"/>
              <a:t>l’euro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1492" y="6380308"/>
            <a:ext cx="3715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Pays de </a:t>
            </a:r>
            <a:r>
              <a:rPr lang="en-US" dirty="0" err="1" smtClean="0"/>
              <a:t>l’UE</a:t>
            </a:r>
            <a:r>
              <a:rPr lang="en-US" dirty="0" smtClean="0"/>
              <a:t> </a:t>
            </a:r>
            <a:r>
              <a:rPr lang="en-US" dirty="0" err="1" smtClean="0"/>
              <a:t>n’utilisant</a:t>
            </a:r>
            <a:r>
              <a:rPr lang="en-US" dirty="0" smtClean="0"/>
              <a:t> </a:t>
            </a:r>
            <a:r>
              <a:rPr lang="en-US" dirty="0" err="1" smtClean="0"/>
              <a:t>l’euro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013" y="133895"/>
            <a:ext cx="2921000" cy="2781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40" y="5159198"/>
            <a:ext cx="693060" cy="5124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1116" y="5435600"/>
            <a:ext cx="870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1.9/1.10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528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cintosh HD:Users:presenter:Desktop:zone euro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801370"/>
            <a:ext cx="4800600" cy="52552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1600" y="241538"/>
            <a:ext cx="857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mtClean="0"/>
              <a:t>              Vous</a:t>
            </a:r>
            <a:r>
              <a:rPr lang="en-US" dirty="0" smtClean="0"/>
              <a:t> </a:t>
            </a:r>
            <a:r>
              <a:rPr lang="en-US" dirty="0" err="1" smtClean="0"/>
              <a:t>pouvez</a:t>
            </a:r>
            <a:r>
              <a:rPr lang="en-US" dirty="0" smtClean="0"/>
              <a:t> consulter les pays de la zone euro ci-</a:t>
            </a:r>
            <a:r>
              <a:rPr lang="en-US" dirty="0" err="1" smtClean="0"/>
              <a:t>dessous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0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900" y="304800"/>
            <a:ext cx="8138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i="1" dirty="0" smtClean="0"/>
              <a:t>Petit retour </a:t>
            </a:r>
            <a:r>
              <a:rPr lang="en-US" b="1" i="1" dirty="0" err="1" smtClean="0"/>
              <a:t>bref</a:t>
            </a:r>
            <a:r>
              <a:rPr lang="en-US" b="1" i="1" dirty="0" smtClean="0"/>
              <a:t> en </a:t>
            </a:r>
            <a:r>
              <a:rPr lang="en-US" b="1" i="1" dirty="0" err="1" smtClean="0"/>
              <a:t>arrière</a:t>
            </a:r>
            <a:r>
              <a:rPr lang="en-US" b="1" i="1" dirty="0" smtClean="0"/>
              <a:t>                                                        </a:t>
            </a:r>
          </a:p>
          <a:p>
            <a:endParaRPr lang="en-US" dirty="0" smtClean="0"/>
          </a:p>
          <a:p>
            <a:r>
              <a:rPr lang="en-US" dirty="0" smtClean="0"/>
              <a:t>Il </a:t>
            </a:r>
            <a:r>
              <a:rPr lang="en-US" dirty="0" err="1" smtClean="0"/>
              <a:t>fallait</a:t>
            </a:r>
            <a:r>
              <a:rPr lang="en-US" dirty="0" smtClean="0"/>
              <a:t> </a:t>
            </a:r>
            <a:r>
              <a:rPr lang="en-US" dirty="0" err="1" smtClean="0"/>
              <a:t>préparer</a:t>
            </a:r>
            <a:r>
              <a:rPr lang="en-US" dirty="0" smtClean="0"/>
              <a:t> les </a:t>
            </a:r>
            <a:r>
              <a:rPr lang="en-US" dirty="0" err="1" smtClean="0"/>
              <a:t>esprits</a:t>
            </a:r>
            <a:r>
              <a:rPr lang="en-US" dirty="0" smtClean="0"/>
              <a:t> et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maintenant</a:t>
            </a:r>
            <a:r>
              <a:rPr lang="en-US" dirty="0" smtClean="0"/>
              <a:t> </a:t>
            </a:r>
            <a:r>
              <a:rPr lang="en-US" dirty="0" err="1"/>
              <a:t>l</a:t>
            </a:r>
            <a:r>
              <a:rPr lang="en-US" dirty="0" err="1" smtClean="0"/>
              <a:t>’Europe</a:t>
            </a:r>
            <a:r>
              <a:rPr lang="en-US" dirty="0" smtClean="0"/>
              <a:t> en </a:t>
            </a:r>
            <a:r>
              <a:rPr lang="en-US" dirty="0" err="1" smtClean="0"/>
              <a:t>tant</a:t>
            </a:r>
            <a:r>
              <a:rPr lang="en-US" dirty="0" smtClean="0"/>
              <a:t> </a:t>
            </a:r>
            <a:r>
              <a:rPr lang="en-US" dirty="0" err="1" smtClean="0"/>
              <a:t>qu’Union</a:t>
            </a:r>
            <a:r>
              <a:rPr lang="en-US" dirty="0" smtClean="0"/>
              <a:t> </a:t>
            </a:r>
            <a:r>
              <a:rPr lang="en-US" dirty="0" err="1" smtClean="0"/>
              <a:t>européenne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encore fragile </a:t>
            </a:r>
            <a:r>
              <a:rPr lang="en-US" dirty="0" err="1" smtClean="0"/>
              <a:t>voire</a:t>
            </a:r>
            <a:r>
              <a:rPr lang="en-US" dirty="0" smtClean="0"/>
              <a:t> </a:t>
            </a:r>
            <a:r>
              <a:rPr lang="en-US" dirty="0" err="1" smtClean="0"/>
              <a:t>fragilisée</a:t>
            </a:r>
            <a:r>
              <a:rPr lang="en-US" dirty="0" smtClean="0"/>
              <a:t> (</a:t>
            </a:r>
            <a:r>
              <a:rPr lang="en-US" dirty="0" err="1" smtClean="0"/>
              <a:t>exemple</a:t>
            </a:r>
            <a:r>
              <a:rPr lang="en-US" dirty="0" smtClean="0"/>
              <a:t> le </a:t>
            </a:r>
            <a:r>
              <a:rPr lang="en-US" dirty="0" err="1" smtClean="0"/>
              <a:t>Brexit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651000"/>
            <a:ext cx="877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grands</a:t>
            </a:r>
            <a:r>
              <a:rPr lang="en-US" dirty="0" smtClean="0"/>
              <a:t> </a:t>
            </a:r>
            <a:r>
              <a:rPr lang="en-US" dirty="0" err="1" smtClean="0"/>
              <a:t>noms</a:t>
            </a:r>
            <a:r>
              <a:rPr lang="en-US" dirty="0" smtClean="0"/>
              <a:t> qui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l’origine</a:t>
            </a:r>
            <a:r>
              <a:rPr lang="en-US" dirty="0" smtClean="0"/>
              <a:t> de </a:t>
            </a:r>
            <a:r>
              <a:rPr lang="en-US" dirty="0" err="1" smtClean="0"/>
              <a:t>cette</a:t>
            </a:r>
            <a:r>
              <a:rPr lang="en-US" dirty="0" smtClean="0"/>
              <a:t> construction :</a:t>
            </a:r>
          </a:p>
          <a:p>
            <a:r>
              <a:rPr lang="en-US" dirty="0" smtClean="0"/>
              <a:t>Robert Schuman, Jean Monnet, le </a:t>
            </a:r>
            <a:r>
              <a:rPr lang="en-US" dirty="0" err="1" smtClean="0"/>
              <a:t>général</a:t>
            </a:r>
            <a:r>
              <a:rPr lang="en-US" dirty="0" smtClean="0"/>
              <a:t> de Gaulle, </a:t>
            </a:r>
            <a:r>
              <a:rPr lang="en-US" dirty="0" err="1" smtClean="0"/>
              <a:t>Konrade</a:t>
            </a:r>
            <a:r>
              <a:rPr lang="en-US" dirty="0" smtClean="0"/>
              <a:t> Adenauer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8000" y="28575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1957:  le </a:t>
            </a:r>
            <a:r>
              <a:rPr lang="en-US" dirty="0" err="1" smtClean="0"/>
              <a:t>traité</a:t>
            </a:r>
            <a:r>
              <a:rPr lang="en-US" dirty="0" smtClean="0"/>
              <a:t> de Rome, </a:t>
            </a:r>
            <a:r>
              <a:rPr lang="en-US" dirty="0" err="1" smtClean="0"/>
              <a:t>l’Europe</a:t>
            </a:r>
            <a:r>
              <a:rPr lang="en-US" dirty="0" smtClean="0"/>
              <a:t> des six (</a:t>
            </a:r>
            <a:r>
              <a:rPr lang="en-US" dirty="0"/>
              <a:t>M</a:t>
            </a:r>
            <a:r>
              <a:rPr lang="en-US" dirty="0" smtClean="0"/>
              <a:t>arché </a:t>
            </a:r>
            <a:r>
              <a:rPr lang="en-US" dirty="0" err="1" smtClean="0"/>
              <a:t>commun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6900" y="3454400"/>
            <a:ext cx="65659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1991: le </a:t>
            </a:r>
            <a:r>
              <a:rPr lang="en-US" dirty="0" err="1" smtClean="0"/>
              <a:t>traité</a:t>
            </a:r>
            <a:r>
              <a:rPr lang="en-US" dirty="0" smtClean="0"/>
              <a:t> de Maastricht 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* </a:t>
            </a:r>
            <a:r>
              <a:rPr lang="en-US" dirty="0" err="1"/>
              <a:t>D</a:t>
            </a:r>
            <a:r>
              <a:rPr lang="en-US" dirty="0" err="1" smtClean="0"/>
              <a:t>ouze</a:t>
            </a:r>
            <a:r>
              <a:rPr lang="en-US" dirty="0" smtClean="0"/>
              <a:t> pays  </a:t>
            </a:r>
          </a:p>
          <a:p>
            <a:r>
              <a:rPr lang="en-US" dirty="0"/>
              <a:t> </a:t>
            </a:r>
            <a:r>
              <a:rPr lang="en-US" dirty="0" smtClean="0"/>
              <a:t>         * Circulation des </a:t>
            </a:r>
            <a:r>
              <a:rPr lang="en-US" dirty="0" err="1" smtClean="0"/>
              <a:t>marchandises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* </a:t>
            </a:r>
            <a:r>
              <a:rPr lang="en-US" dirty="0" err="1"/>
              <a:t>C</a:t>
            </a:r>
            <a:r>
              <a:rPr lang="en-US" dirty="0" err="1" smtClean="0"/>
              <a:t>ours</a:t>
            </a:r>
            <a:r>
              <a:rPr lang="en-US" dirty="0" smtClean="0"/>
              <a:t> de justice </a:t>
            </a:r>
            <a:r>
              <a:rPr lang="en-US" dirty="0" err="1" smtClean="0"/>
              <a:t>européenne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* </a:t>
            </a:r>
            <a:r>
              <a:rPr lang="en-US" dirty="0" err="1"/>
              <a:t>F</a:t>
            </a:r>
            <a:r>
              <a:rPr lang="en-US" dirty="0" err="1" smtClean="0"/>
              <a:t>onds</a:t>
            </a:r>
            <a:r>
              <a:rPr lang="en-US" dirty="0" smtClean="0"/>
              <a:t> social </a:t>
            </a:r>
          </a:p>
          <a:p>
            <a:r>
              <a:rPr lang="en-US" dirty="0"/>
              <a:t> </a:t>
            </a:r>
            <a:r>
              <a:rPr lang="en-US" dirty="0" smtClean="0"/>
              <a:t>         * </a:t>
            </a:r>
            <a:r>
              <a:rPr lang="en-US" dirty="0" err="1" smtClean="0"/>
              <a:t>Parlement</a:t>
            </a:r>
            <a:r>
              <a:rPr lang="en-US" dirty="0" smtClean="0"/>
              <a:t> </a:t>
            </a:r>
            <a:r>
              <a:rPr lang="en-US" dirty="0" err="1" smtClean="0"/>
              <a:t>européen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Strasbourg (1999)</a:t>
            </a:r>
          </a:p>
          <a:p>
            <a:r>
              <a:rPr lang="en-US" dirty="0"/>
              <a:t> </a:t>
            </a:r>
            <a:r>
              <a:rPr lang="en-US" dirty="0" smtClean="0"/>
              <a:t>       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28" y="6164313"/>
            <a:ext cx="800626" cy="592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1100" y="6368534"/>
            <a:ext cx="115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1.11-1.12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1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174" y="408373"/>
            <a:ext cx="8260672" cy="518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L’origin</a:t>
            </a:r>
            <a:r>
              <a:rPr lang="en-US" dirty="0" err="1"/>
              <a:t>e</a:t>
            </a:r>
            <a:r>
              <a:rPr lang="en-US" dirty="0" smtClean="0"/>
              <a:t> du mot “</a:t>
            </a:r>
            <a:r>
              <a:rPr lang="en-US" dirty="0" err="1" smtClean="0"/>
              <a:t>fromage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50549" y="3190000"/>
            <a:ext cx="4493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 mot </a:t>
            </a:r>
            <a:r>
              <a:rPr lang="en-US" dirty="0" err="1" smtClean="0"/>
              <a:t>fromage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derivé</a:t>
            </a:r>
            <a:r>
              <a:rPr lang="en-US" dirty="0" smtClean="0"/>
              <a:t> du mot </a:t>
            </a:r>
            <a:r>
              <a:rPr lang="en-US" dirty="0" err="1" smtClean="0"/>
              <a:t>latin</a:t>
            </a:r>
            <a:r>
              <a:rPr lang="en-US" dirty="0" smtClean="0"/>
              <a:t> </a:t>
            </a:r>
            <a:r>
              <a:rPr lang="en-US" b="1" i="1" dirty="0" smtClean="0"/>
              <a:t>____________</a:t>
            </a:r>
            <a:endParaRPr lang="en-US" i="1" dirty="0" smtClean="0"/>
          </a:p>
          <a:p>
            <a:pPr algn="ctr"/>
            <a:endParaRPr lang="en-US" i="1" dirty="0" smtClean="0"/>
          </a:p>
          <a:p>
            <a:r>
              <a:rPr lang="en-US" i="1" dirty="0" smtClean="0"/>
              <a:t> </a:t>
            </a:r>
            <a:r>
              <a:rPr lang="en-US" dirty="0" smtClean="0"/>
              <a:t>Il </a:t>
            </a:r>
            <a:r>
              <a:rPr lang="en-US" dirty="0" err="1" smtClean="0"/>
              <a:t>signifie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ce</a:t>
            </a:r>
            <a:r>
              <a:rPr lang="en-US" dirty="0" smtClean="0"/>
              <a:t> qui </a:t>
            </a:r>
            <a:r>
              <a:rPr lang="en-US" dirty="0" err="1" smtClean="0"/>
              <a:t>est</a:t>
            </a:r>
            <a:r>
              <a:rPr lang="en-US" dirty="0" smtClean="0"/>
              <a:t> fait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forme</a:t>
            </a:r>
            <a:r>
              <a:rPr lang="en-US" dirty="0" smtClean="0"/>
              <a:t>” en </a:t>
            </a:r>
            <a:r>
              <a:rPr lang="en-US" dirty="0" err="1" smtClean="0"/>
              <a:t>vieux</a:t>
            </a:r>
            <a:r>
              <a:rPr lang="en-US" dirty="0" smtClean="0"/>
              <a:t> </a:t>
            </a:r>
            <a:r>
              <a:rPr lang="en-US" dirty="0" err="1" smtClean="0"/>
              <a:t>français</a:t>
            </a:r>
            <a:r>
              <a:rPr lang="en-US" dirty="0" smtClean="0"/>
              <a:t> on </a:t>
            </a:r>
            <a:r>
              <a:rPr lang="en-US" dirty="0" err="1" smtClean="0"/>
              <a:t>disait</a:t>
            </a:r>
            <a:r>
              <a:rPr lang="en-US" dirty="0" smtClean="0"/>
              <a:t>        “</a:t>
            </a:r>
            <a:r>
              <a:rPr lang="en-US" b="1" dirty="0" err="1" smtClean="0"/>
              <a:t>formage</a:t>
            </a:r>
            <a:r>
              <a:rPr lang="en-US" b="1" dirty="0" smtClean="0"/>
              <a:t>”.</a:t>
            </a:r>
          </a:p>
          <a:p>
            <a:r>
              <a:rPr lang="en-US" b="1" dirty="0"/>
              <a:t> </a:t>
            </a:r>
            <a:endParaRPr lang="en-US" b="1" dirty="0" smtClean="0"/>
          </a:p>
          <a:p>
            <a:r>
              <a:rPr lang="en-US" dirty="0" smtClean="0"/>
              <a:t>  </a:t>
            </a:r>
            <a:r>
              <a:rPr lang="en-US" dirty="0" err="1" smtClean="0"/>
              <a:t>Puis</a:t>
            </a:r>
            <a:r>
              <a:rPr lang="en-US" dirty="0" smtClean="0"/>
              <a:t> pour des raisons </a:t>
            </a:r>
            <a:r>
              <a:rPr lang="en-US" dirty="0" err="1" smtClean="0"/>
              <a:t>phonétiques</a:t>
            </a:r>
            <a:r>
              <a:rPr lang="en-US" dirty="0" smtClean="0"/>
              <a:t>, on </a:t>
            </a:r>
          </a:p>
          <a:p>
            <a:r>
              <a:rPr lang="en-US" dirty="0"/>
              <a:t> </a:t>
            </a:r>
            <a:r>
              <a:rPr lang="en-US" dirty="0" smtClean="0"/>
              <a:t> a </a:t>
            </a:r>
            <a:r>
              <a:rPr lang="en-US" dirty="0" err="1" smtClean="0"/>
              <a:t>inversé</a:t>
            </a:r>
            <a:r>
              <a:rPr lang="en-US" dirty="0" smtClean="0"/>
              <a:t> les </a:t>
            </a:r>
            <a:r>
              <a:rPr lang="en-US" dirty="0" err="1" smtClean="0"/>
              <a:t>lettres</a:t>
            </a:r>
            <a:r>
              <a:rPr lang="en-US" dirty="0" smtClean="0"/>
              <a:t> [o] [r]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9" y="2272167"/>
            <a:ext cx="4268721" cy="3101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89" y="6081717"/>
            <a:ext cx="740611" cy="5476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6108700"/>
            <a:ext cx="910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2.1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206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5001</TotalTime>
  <Words>519</Words>
  <Application>Microsoft Macintosh PowerPoint</Application>
  <PresentationFormat>On-screen Show (4:3)</PresentationFormat>
  <Paragraphs>87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Apothecary</vt:lpstr>
      <vt:lpstr>l’union européenne    et  quelques fromages français</vt:lpstr>
      <vt:lpstr>LE drapeau de l’union européenne</vt:lpstr>
      <vt:lpstr>Union européenne</vt:lpstr>
      <vt:lpstr> L’Hymne européen</vt:lpstr>
      <vt:lpstr>la monaie européenne</vt:lpstr>
      <vt:lpstr>PowerPoint Presentation</vt:lpstr>
      <vt:lpstr>PowerPoint Presentation</vt:lpstr>
      <vt:lpstr>PowerPoint Presentation</vt:lpstr>
      <vt:lpstr> L’origine du mot “fromage”</vt:lpstr>
      <vt:lpstr>Les origines de sa fabrication</vt:lpstr>
      <vt:lpstr>Quelques fRomages DE france</vt:lpstr>
      <vt:lpstr>PowerPoint Presentation</vt:lpstr>
      <vt:lpstr> les animaux pour la production du lait</vt:lpstr>
      <vt:lpstr>PowerPoint Presentation</vt:lpstr>
      <vt:lpstr>La degustation</vt:lpstr>
      <vt:lpstr>Les sources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Quesos &amp; Fromages</dc:title>
  <dc:creator>Sonsoles Cardalliaguet</dc:creator>
  <cp:lastModifiedBy>Remy Emmanuelle</cp:lastModifiedBy>
  <cp:revision>137</cp:revision>
  <dcterms:created xsi:type="dcterms:W3CDTF">2014-03-03T15:19:38Z</dcterms:created>
  <dcterms:modified xsi:type="dcterms:W3CDTF">2017-06-09T05:59:48Z</dcterms:modified>
</cp:coreProperties>
</file>